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83" r:id="rId2"/>
    <p:sldId id="284" r:id="rId3"/>
    <p:sldId id="302" r:id="rId4"/>
    <p:sldId id="303" r:id="rId5"/>
    <p:sldId id="304" r:id="rId6"/>
    <p:sldId id="290" r:id="rId7"/>
    <p:sldId id="291" r:id="rId8"/>
    <p:sldId id="292" r:id="rId9"/>
    <p:sldId id="293" r:id="rId10"/>
    <p:sldId id="294" r:id="rId11"/>
    <p:sldId id="295" r:id="rId12"/>
    <p:sldId id="305" r:id="rId13"/>
    <p:sldId id="307" r:id="rId14"/>
    <p:sldId id="285" r:id="rId15"/>
    <p:sldId id="286" r:id="rId16"/>
    <p:sldId id="331" r:id="rId17"/>
    <p:sldId id="287" r:id="rId18"/>
    <p:sldId id="296" r:id="rId19"/>
    <p:sldId id="306" r:id="rId20"/>
    <p:sldId id="297" r:id="rId21"/>
    <p:sldId id="300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01" r:id="rId4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FF"/>
    <a:srgbClr val="CCFF99"/>
    <a:srgbClr val="A7F7E8"/>
    <a:srgbClr val="FFFFFF"/>
    <a:srgbClr val="FFFF99"/>
    <a:srgbClr val="9966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2" autoAdjust="0"/>
    <p:restoredTop sz="94660"/>
  </p:normalViewPr>
  <p:slideViewPr>
    <p:cSldViewPr>
      <p:cViewPr>
        <p:scale>
          <a:sx n="134" d="100"/>
          <a:sy n="134" d="100"/>
        </p:scale>
        <p:origin x="-870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410CB05-9256-42B2-A0EF-C4F1B6AA4E83}" type="datetimeFigureOut">
              <a:rPr lang="en-US"/>
              <a:pPr>
                <a:defRPr/>
              </a:pPr>
              <a:t>10/26/2012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A64A40-1141-478B-AACB-14542EF8A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95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625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716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841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CCCC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262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887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190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192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313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758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587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997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610600" cy="5257800"/>
          </a:xfrm>
          <a:prstGeom prst="rect">
            <a:avLst/>
          </a:prstGeom>
          <a:blipFill dpi="0" rotWithShape="1">
            <a:blip r:embed="rId13">
              <a:alphaModFix amt="20000"/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13716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400800"/>
            <a:ext cx="868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i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pic>
        <p:nvPicPr>
          <p:cNvPr id="1030" name="Picture 7" descr="C:\Documents and Settings\sermsak.EENET\Desktop\RibbinENG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93663"/>
            <a:ext cx="12112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Browallia New" pitchFamily="34" charset="-34"/>
          <a:cs typeface="Browallia New" pitchFamily="34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Browallia New" pitchFamily="34" charset="-34"/>
          <a:cs typeface="Browallia New" pitchFamily="34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Browallia New" pitchFamily="34" charset="-34"/>
          <a:cs typeface="Browallia New" pitchFamily="34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Browallia New" pitchFamily="34" charset="-34"/>
          <a:cs typeface="Browallia New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rowallia New" pitchFamily="34" charset="-34"/>
          <a:cs typeface="Browallia New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rowallia New" pitchFamily="34" charset="-34"/>
          <a:cs typeface="Browallia New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rowallia New" pitchFamily="34" charset="-34"/>
          <a:cs typeface="Browallia New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Browallia New" pitchFamily="34" charset="-34"/>
          <a:cs typeface="Browallia New" pitchFamily="34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32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3200" b="1">
          <a:solidFill>
            <a:srgbClr val="A7F7E8"/>
          </a:solidFill>
          <a:latin typeface="+mn-lt"/>
          <a:cs typeface="+mn-cs"/>
        </a:defRPr>
      </a:lvl2pPr>
      <a:lvl3pPr marL="1196975" indent="-282575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3200" b="1">
          <a:solidFill>
            <a:srgbClr val="FFCC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32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32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8"/>
        </a:buBlip>
        <a:defRPr sz="32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8"/>
        </a:buBlip>
        <a:defRPr sz="32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8"/>
        </a:buBlip>
        <a:defRPr sz="32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8"/>
        </a:buBlip>
        <a:defRPr sz="32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e.or.th/e_engineers/permit_ae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06575"/>
            <a:ext cx="8991600" cy="1470025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การปฐมนิเทศนักศึกษาชั้นปีที่ ๔ และสูงกว่า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ภาควิชาวิศวกรรมไฟฟ้า  คณะวิศวกรรมศาสตร์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มหาวิทยาลัยเชียงใหม่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ตุลาคม ๒๕๕๕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600200"/>
          <a:ext cx="8305800" cy="4413250"/>
        </p:xfrm>
        <a:graphic>
          <a:graphicData uri="http://schemas.openxmlformats.org/drawingml/2006/table">
            <a:tbl>
              <a:tblPr/>
              <a:tblGrid>
                <a:gridCol w="457201"/>
                <a:gridCol w="1524000"/>
                <a:gridCol w="6324599"/>
              </a:tblGrid>
              <a:tr h="43618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วิชาเฉพาะ ไฟฟ้าสื่อสาร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97133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ก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252201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Electrical Measurements and Instruments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7133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ข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252444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Microwave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7133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ค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252403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Communication Network and Transmission Lines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7133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ง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252402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Data Communication and Network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7133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จ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252401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Optical Communications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7133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ฉ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252404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Digital Communication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7133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ช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252443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Antenna Theory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7133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ซ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252442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Radio Systems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62600" y="1066800"/>
            <a:ext cx="21336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Select 4</a:t>
            </a:r>
            <a:endParaRPr lang="th-TH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คำถามจากผู้เข้าร่วมประชุม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ปฐมนิเทศ ภาควิชาวิศวกรรมไฟฟ้า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กระบวนวิชา ๒๕๒๔๙๓</a:t>
            </a:r>
            <a:endParaRPr lang="th-TH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การส่งเอกสารทุกอย่างต้องเป็นไปตามกำหนดเวลาที่ประกาศ</a:t>
            </a:r>
          </a:p>
          <a:p>
            <a:pPr lvl="1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ภาคฯจะไม่</a:t>
            </a:r>
            <a:r>
              <a:rPr lang="th-TH" u="sng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รับดำเนินการให้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หากส่งช้ากว่ากำหนด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เกณฑ์สภาวิศวกร</a:t>
            </a:r>
          </a:p>
          <a:p>
            <a:pPr lvl="1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ดูที่เว็บภาคฯ ส่วน 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Downloads</a:t>
            </a:r>
            <a:endParaRPr lang="th-TH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การสอบใบอนุญาตวิศวกร (เริ่มอย่างเป็นทางการ ๒๕๕๒)</a:t>
            </a:r>
          </a:p>
          <a:p>
            <a:pPr lvl="1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ดูที่เว็บภาคฯ ส่วน 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Downloads</a:t>
            </a:r>
            <a:endParaRPr lang="th-TH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ปฐมนิเทศ ภาควิชาวิศวกรรมไฟฟ้า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กระบวนวิชา ๒๕๒๔๙๓</a:t>
            </a:r>
            <a:endParaRPr lang="th-TH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การขออักษร 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P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 เป็นดุลยพินิจของ อ.ที่ปรึกษาโครงงาน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การยืมคืนอุปกรณ์ต่างๆ เพื่อทำโครงงาน ต้องรับผิดชอบหากอุปกรณ์เสียหาย และให้คืนตามกำหนด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วิชาโครงงานเป็นการนำความรู้ + ความคิด มาประยุกต์ใช้ในปัญหาทางวิศวกรรม ขอให้ตั้งใจอย่างสุดฝีมือ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u="sng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การลอกงานผู้อื่นเป็นสิ่งที่น่าละอาย</a:t>
            </a:r>
          </a:p>
          <a:p>
            <a:pPr eaLnBrk="1" hangingPunct="1"/>
            <a:endParaRPr lang="th-TH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กำหนดการกระบวนวิชา ๒๕๒๔๙๓ (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๑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10600" cy="5029200"/>
          </a:xfrm>
        </p:spPr>
        <p:txBody>
          <a:bodyPr/>
          <a:lstStyle/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โครงงานทุกโครงงานส่งแบบฟอร์มเบิกเงินโครงงาน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วันศุกร์ที่ ๒๑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ธันวาคม ๒๕๕๕</a:t>
            </a:r>
            <a:endParaRPr lang="th-TH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ยื่นคำร้องและส่งหนังสือ (๑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เล่ม ไม่ต้องเข้าปก) เพื่อขอสอบกระบวนวิชาโครงงาน หรือยื่นคำร้องขอแก้อักษร 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P</a:t>
            </a:r>
            <a:endParaRPr lang="th-TH" smtClean="0">
              <a:latin typeface="TH Niramit AS" pitchFamily="2" charset="-34"/>
              <a:cs typeface="TH Niramit AS" pitchFamily="2" charset="-34"/>
            </a:endParaRP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วันจันทร์ที่ ๒๘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มกราคม ๒๕๕๖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โครงงานที่ไม่ได้ยื่นขอสอบหรือไม่ได้รับอนุญาตให้สอบให้ยื่นขออักษร 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P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กับภาควิชาฯ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วันจันทร์ที่ ๒๘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มกราคม ๒๕๕๖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ขึ้นอยู่กับดุลพินิจของอาจารย์ที่ปรึกษาโครงงาน (เป็นไปตามกำหนดการของ 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P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ของมหาวิทยาลัย</a:t>
            </a:r>
            <a:endParaRPr lang="th-TH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thaiDist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ธุรการภาควิชาฯ ออกตารางการสอบกระบวนวิชาโครงงานสำหรับนักศึกษาที่มีสิทธิ์สอบกระบวนวิชาโครงงาน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วันศุกร์ที่ ๑ กุมภาพันธ์ ๒๕๕๖</a:t>
            </a:r>
            <a:endParaRPr lang="en-US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นักศึกษาที่มีสิทธิ์สอบส่งหนังสือ (เข้าปกเรียบร้อย) และ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 “Package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โครงงาน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ที่สมบูรณ์แล้วให้กับภาควิชาฯ จำนวน ๓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ชุด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วันศุกร์ที่ ๘ กุมภาพันธ์ ๒๕๕๖</a:t>
            </a:r>
            <a:endParaRPr lang="th-TH" smtClean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โครงงานทุกโครงงานส่งรายงานการใช้เงินพร้อมใบเสร็จทั้งหมด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วันจันทร์ที่ ๑๘ กุมภาพันธ์ ๒๕๕๖</a:t>
            </a:r>
          </a:p>
          <a:p>
            <a:pPr lvl="1" eaLnBrk="1" hangingPunct="1"/>
            <a:endParaRPr lang="th-TH" smtClean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lnSpc>
                <a:spcPct val="90000"/>
              </a:lnSpc>
            </a:pPr>
            <a:endParaRPr lang="th-TH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52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9pPr>
          </a:lstStyle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กำหนดการกระบวนวิชา ๒๕๒๔๙๓ (๒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สอบกระบวนวิชาโครงงาน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วันจันทร์ที่ ๑๘ - วันศุกร์ที่ ๒๒ กุมภาพันธ์ ๒๕๕๖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คะแนนหนังสือ ๓๐ คะแนน 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คะแนนนำเสนอ ๒๐ คะแนน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คะแนนเนื้อหา  ๕๐ คะแนน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อาจารย์ที่ปรึกษาโครงงานมีน้ำหนักของคะแนน ๓ เท่า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กรรมการสอบโครงงานมีน้ำหนักของคะแนน ๑ เท่า</a:t>
            </a:r>
          </a:p>
          <a:p>
            <a:pPr lvl="1" eaLnBrk="1" hangingPunct="1">
              <a:lnSpc>
                <a:spcPct val="90000"/>
              </a:lnSpc>
            </a:pPr>
            <a:endParaRPr lang="th-TH" smtClean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lnSpc>
                <a:spcPct val="90000"/>
              </a:lnSpc>
            </a:pPr>
            <a:endParaRPr lang="th-TH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52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rowallia New" pitchFamily="34" charset="-34"/>
                <a:cs typeface="Browallia New" pitchFamily="34" charset="-34"/>
              </a:defRPr>
            </a:lvl9pPr>
          </a:lstStyle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กำหนดการกระบวนวิชา ๒๕๒๔๙๓ (๒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Package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โครงงาน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หนังสือโครงงานจำนวน ๓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เล่ม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แผ่น 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CD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ไฟล์โครงงาน ๓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แผ่น (ติดมากับด้านหลังของหนังสือโครงงานทุกเล่ม)</a:t>
            </a:r>
          </a:p>
          <a:p>
            <a:pPr lvl="1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ไฟล์หนังสือ (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.doc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และ 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.pdf)</a:t>
            </a:r>
          </a:p>
          <a:p>
            <a:pPr lvl="1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ไฟล์โปรแกรมโครงงาน (สำหรับโครงงานที่มี)</a:t>
            </a:r>
          </a:p>
          <a:p>
            <a:pPr lvl="1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ไฟล์โปสเตอร์ </a:t>
            </a:r>
          </a:p>
          <a:p>
            <a:pPr lvl="1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ไฟล์ที่มีประโยชน์สำหรับโครงงาน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55626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itchFamily="2" charset="-34"/>
                <a:cs typeface="TH Niramit AS" pitchFamily="2" charset="-34"/>
              </a:rPr>
              <a:t>นักศึกษาที่ส่งเอกสารไม่ครบ </a:t>
            </a:r>
            <a:r>
              <a:rPr lang="th-TH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itchFamily="2" charset="-34"/>
                <a:cs typeface="TH Niramit AS" pitchFamily="2" charset="-34"/>
              </a:rPr>
              <a:t>จะไม่มีสิทธิ์สอบ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Niramit AS" pitchFamily="2" charset="-34"/>
                <a:cs typeface="TH Niramit AS" pitchFamily="2" charset="-34"/>
              </a:rPr>
              <a:t>”</a:t>
            </a:r>
            <a:endParaRPr lang="th-TH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คำถามจากผู้เข้าร่วมประชุม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กระบวนวิชา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๒๕๒๓๙๐</a:t>
            </a:r>
            <a:endParaRPr lang="th-TH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h-TH" i="1" smtClean="0"/>
          </a:p>
          <a:p>
            <a:pPr eaLnBrk="1" hangingPunct="1">
              <a:buFontTx/>
              <a:buNone/>
            </a:pPr>
            <a:endParaRPr lang="th-TH" smtClean="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04800" y="13716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r>
              <a:rPr lang="th-TH" sz="3600">
                <a:solidFill>
                  <a:srgbClr val="FFCCCC"/>
                </a:solidFill>
                <a:latin typeface="TH Niramit AS" pitchFamily="2" charset="-34"/>
                <a:cs typeface="TH Niramit AS" pitchFamily="2" charset="-34"/>
              </a:rPr>
              <a:t>การลงกระบวนวิชา ๒๕๒๓๙๐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th-TH" sz="3600" b="1" u="sng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ต้องติดต่อ อ.ที่ปรึกษาโครงงาน ให้ยินดีรับเป็นที่ปรึกษาให้ก่อน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th-TH" sz="360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ต้องส่งรายงานและมีการนำเสนอผลการศึกษาให้กรรมการสอบประเมินตอนปลายภาค</a:t>
            </a:r>
          </a:p>
          <a:p>
            <a:pPr marL="742950" lvl="1" indent="-285750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th-TH" sz="360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เลือกหัวข้อ และ อ.ที่ปรึกษาให้เหมาะสม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th-TH" sz="360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หัวข้อ </a:t>
            </a:r>
            <a:r>
              <a:rPr lang="en-US" sz="360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EE493</a:t>
            </a:r>
            <a:r>
              <a:rPr lang="th-TH" sz="360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ควรต่อเนื่องกับ </a:t>
            </a:r>
            <a:r>
              <a:rPr lang="en-US" sz="360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EE</a:t>
            </a:r>
            <a:r>
              <a:rPr lang="th-TH" sz="360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390 </a:t>
            </a:r>
            <a:r>
              <a:rPr lang="th-TH" sz="320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(เปลี่ยนได้แต่ไม่ควรเปลี่ยน)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วัตถุประสงค์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610600" cy="4800600"/>
          </a:xfrm>
        </p:spPr>
        <p:txBody>
          <a:bodyPr/>
          <a:lstStyle/>
          <a:p>
            <a:pPr algn="thaiDist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เพื่อให้นักศึกษาเข้าใจในแนวปฏิบัติร่วมกันเมื่ออยู่ภาควิชาฯ</a:t>
            </a:r>
          </a:p>
          <a:p>
            <a:pPr algn="thaiDist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เพื่อให้นักศึกษามีความเข้าใจเกี่ยวการขอใบอนุญาตประกอบอาชีพ</a:t>
            </a:r>
          </a:p>
          <a:p>
            <a:pPr algn="thaiDist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เพื่อให้นักศึกษาที่ลงกระบวนวิชา ๒๕๒๓๙๐ และ ๒๕๒๔๙๓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ประจำภาคการเรียนที่ ๑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ปีการศึกษา ๒๕๕๕ มีความเข้าใจตรงกันในเรื่องกำหนดการต่าง ๆ ของกระบวนวิชา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กำหนดการกระบวนวิชา ๒๕๒๓๙๐ (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๑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029200"/>
          </a:xfrm>
        </p:spPr>
        <p:txBody>
          <a:bodyPr/>
          <a:lstStyle/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นักศึกษาทุกคนแจ้งหัวข้อโครงงาน และชื่ออาจารย์ที่ปรึกษาโครงงาน (วศ.ฟ. ๓๙๐/๑)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วันพุธที่ ๑๓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มิถุนายน ๒๕๕๕</a:t>
            </a:r>
          </a:p>
          <a:p>
            <a:pPr algn="thaiDist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นักศึกษาทุกคนส่งรายงานการศึกษา (ทุกสัปดาห์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,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วศ.ฟ. ๓๙๐/๒)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ตั้งแต่วันจันทร์ที่ ๒๕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สิงหาคม ๒๕๕๕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นักศึกษาทุกคน (ทุกหัวข้อ) ส่งรายงานความก้าวหน้าพร้อมกับส่งแบบ วศ.ฟ. ๓๙๐/๓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วันศุกร์ที่ ๒๗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กรกฎาคม ๒๕๕๕</a:t>
            </a:r>
          </a:p>
          <a:p>
            <a:pPr eaLnBrk="1" hangingPunct="1">
              <a:buFontTx/>
              <a:buNone/>
            </a:pPr>
            <a:endParaRPr lang="th-TH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กำหนดการกระบวนวิชา ๒๕๒๓๙๐ (๒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นักศึกษามารับทราบผลการประเมินผลและข้อแนะนำ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วันอังคารที่ ๑๔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สิงหาคม ๒๕๕๕</a:t>
            </a:r>
          </a:p>
          <a:p>
            <a:pPr algn="thaiDist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นักศึกษาทุกคน (ทุกหัวข้อ) ส่งรายงานฉบับสมบูรณ์จำนวน ๓ ชุดพร้อมกับส่งแบบ วศ.ฟ. ๓๙๐/๔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ภายในวันศุกร์ที่ ๑๔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กันยายน ๒๕๕๕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ภาควิชากำหนดวันสอบ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วันจันทร์ที่ ๑๗</a:t>
            </a:r>
            <a:r>
              <a:rPr lang="en-US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กันยายน ๒๕๕๕</a:t>
            </a:r>
          </a:p>
          <a:p>
            <a:pPr eaLnBrk="1" hangingPunct="1"/>
            <a:r>
              <a:rPr lang="th-TH" smtClean="0"/>
              <a:t>กำหนดการวัดผลการสำรวจเพื่อโครงงาน</a:t>
            </a:r>
          </a:p>
          <a:p>
            <a:pPr lvl="1" eaLnBrk="1" hangingPunct="1"/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วันจันทร์ที่ ๒๔ – วันศุกร์ที่ ๒๘ กันยายน ๒๕๕๕</a:t>
            </a:r>
          </a:p>
          <a:p>
            <a:pPr eaLnBrk="1" hangingPunct="1">
              <a:buFontTx/>
              <a:buNone/>
            </a:pPr>
            <a:endParaRPr lang="th-TH" smtClean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 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รศ.ดร.เอกชัย  แสงอินทร์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Electronic Circuit Testing, Electronic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Circuits and Systems, Microprocessor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Application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   ๔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04800" y="1600200"/>
            <a:ext cx="8534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60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23557" name="Picture 2" descr="U:\Pic\SAkach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13684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 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รศ.ดร.สุทธิชัย เปรมฤดีปรีชาชาญ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  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  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Photovoltaic System, Electric Power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Engineering, Power Electronics,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รถไฟฟ้า</a:t>
            </a:r>
            <a:endParaRPr lang="en-US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  <a:endParaRPr lang="th-TH" dirty="0" smtClean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304800" y="1600200"/>
            <a:ext cx="8534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60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24580" name="Picture 7" descr="U:\Pic\SSuttich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13557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 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รศ.ดร.นิพนธ์ ธีรอำพน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Pattern Recognition, Digital Image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Processing, Neural Networks, Fuzzy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Logic, Digital Signal Processing,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Random Processes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   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</a:t>
            </a:r>
            <a:r>
              <a:rPr lang="th-TH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๔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04800" y="1600200"/>
            <a:ext cx="8534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60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25605" name="Picture 7" descr="U:\Pic\SNip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13779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รศ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ดร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เสริมศักดิ์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เอื้อตรงจิตต์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การคำนวณวงจรอิเล็กทรอนิกส์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	การประมาณค่าสถานะในระบบไฟฟ้า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	กำลัง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</a:t>
            </a:r>
            <a:endParaRPr lang="th-TH" dirty="0" smtClean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   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04800" y="1600200"/>
            <a:ext cx="8534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60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26629" name="Picture 7" descr="U:\Pic\SSerms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316038"/>
            <a:ext cx="126841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ผศ.ดร.สมบูรณ์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นุชประยูร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Power Systems Operation and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Economics, Power System Planning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</a:p>
        </p:txBody>
      </p:sp>
      <p:pic>
        <p:nvPicPr>
          <p:cNvPr id="27652" name="Picture 6" descr="U:\Pic\SSomb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13414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ผศ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ธราดล  โกมลมิศร์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Communication Systems,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Microcontroller Systems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304800" y="1600200"/>
            <a:ext cx="8534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60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28677" name="Picture 7" descr="U:\Pic\STharad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309688"/>
            <a:ext cx="1290638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3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ผศ.กัมปนาท รตเวสสนันท์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การตรวจวัดพลังงานไฟฟ้าใน 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มช.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 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การเพิ่มประสิทธิภาพมอเตอร์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304800" y="1600200"/>
            <a:ext cx="8534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60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29701" name="Picture 7" descr="U:\Pic\SKampan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295400"/>
            <a:ext cx="1338262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3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ผศ.ธนะพงษ์ ธนะศักดิ์ศิริ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Power System Analysis, Power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System Protection, Power Quality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</a:t>
            </a:r>
            <a:r>
              <a:rPr lang="th-TH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๔</a:t>
            </a:r>
            <a:endParaRPr lang="th-TH" dirty="0" smtClean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81000" y="1600200"/>
            <a:ext cx="8534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600">
              <a:solidFill>
                <a:schemeClr val="bg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30725" name="Picture 7" descr="U:\Pic\SThanap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301750"/>
            <a:ext cx="1344612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3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แนวปฏิบัติทั่วไป</a:t>
            </a:r>
            <a:endParaRPr lang="th-TH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 ภาคฯไม่มีนโยบายสนับสนุนการรับน้อง นักศึกษาควรทำ </a:t>
            </a:r>
            <a:br>
              <a:rPr lang="th-TH" smtClean="0">
                <a:latin typeface="TH Niramit AS" pitchFamily="2" charset="-34"/>
                <a:cs typeface="TH Niramit AS" pitchFamily="2" charset="-34"/>
              </a:rPr>
            </a:br>
            <a:r>
              <a:rPr lang="th-TH" smtClean="0">
                <a:latin typeface="TH Niramit AS" pitchFamily="2" charset="-34"/>
                <a:cs typeface="TH Niramit AS" pitchFamily="2" charset="-34"/>
              </a:rPr>
              <a:t> กิจกรรมวิชาการ กิจกรรมสาธารณประโยชน์ หรือกิจกรรม</a:t>
            </a:r>
            <a:br>
              <a:rPr lang="th-TH" smtClean="0">
                <a:latin typeface="TH Niramit AS" pitchFamily="2" charset="-34"/>
                <a:cs typeface="TH Niramit AS" pitchFamily="2" charset="-34"/>
              </a:rPr>
            </a:br>
            <a:r>
              <a:rPr lang="th-TH" smtClean="0">
                <a:latin typeface="TH Niramit AS" pitchFamily="2" charset="-34"/>
                <a:cs typeface="TH Niramit AS" pitchFamily="2" charset="-34"/>
              </a:rPr>
              <a:t> ที่สร้างสรรค์อื่นแทน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 การใช้งานห้องคอมพิวเตอร์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 รักษาความสะอาด</a:t>
            </a:r>
          </a:p>
          <a:p>
            <a:pPr lvl="1"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 ปิดจอ แอร์ ไฟฟ้า หน้าจอ เมื่อไม่จำเป็นต้องใช้งาน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 หมั่นติดตามประกาศต่างๆ จาก 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Web 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ภาคฯ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 ขอให้ความร่วมมือกับกิจกรรมต่างๆ ของภาคฯ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ผศ. พันธุ์ธาดา นรากร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Fiber Optic Communication and 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Sensor Application, Control System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Small Signal Modeling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</a:p>
        </p:txBody>
      </p:sp>
      <p:pic>
        <p:nvPicPr>
          <p:cNvPr id="31748" name="Picture 6" descr="U:\Pic\SPunta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316038"/>
            <a:ext cx="1368425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-2540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อ.จิรศักดิ์ วิลาสเดชานนท์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Signal Processing, Control System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Microcontroller Application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-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</a:t>
            </a:r>
            <a:r>
              <a:rPr lang="th-TH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๔</a:t>
            </a:r>
            <a:endParaRPr lang="th-TH" dirty="0" smtClean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32772" name="Picture 2" descr="U:\Pic\SJiras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295400"/>
            <a:ext cx="136207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อ.อดิศักดิ์ ใจศิลป์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High Speed Network Performance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Analysis, Embedded System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</a:p>
        </p:txBody>
      </p:sp>
      <p:pic>
        <p:nvPicPr>
          <p:cNvPr id="33796" name="Picture 2" descr="U:\Pic\SAdis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314450"/>
            <a:ext cx="12700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อ.ธน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วิชญ์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ชุลิกา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วิทย์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Microcontroller Application, 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Embedded Systems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4</a:t>
            </a:r>
          </a:p>
        </p:txBody>
      </p:sp>
      <p:pic>
        <p:nvPicPr>
          <p:cNvPr id="34820" name="Picture 2" descr="U:\Pic\SThanawi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1335088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อ.พี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รพนธ์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อนุสารสุนทร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Coding Theory and System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Microcontroller Application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</a:t>
            </a:r>
            <a:r>
              <a:rPr lang="th-TH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๔</a:t>
            </a:r>
            <a:endParaRPr lang="th-TH" dirty="0" smtClean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35844" name="Picture 2" descr="U:\Pic\SPerap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301750"/>
            <a:ext cx="132873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อ.ณ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รัตน์ มนตรีขจร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Signal Processing, Medical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Application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</a:t>
            </a:r>
            <a:r>
              <a:rPr lang="th-TH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๔</a:t>
            </a:r>
            <a:endParaRPr lang="th-TH" dirty="0" smtClean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36868" name="Picture 2" descr="U:\Pic\SNa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1301750"/>
            <a:ext cx="1363662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7463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อ.ยศนัย ศรี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อุทัยศิ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ริวงศ์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Power Systems, Electrical Design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37892" name="Picture 2" descr="U:\Pic\SYossan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309688"/>
            <a:ext cx="1308100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อ.ดร.พี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รพล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จิราพงศ์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Power Systems Operation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</a:p>
        </p:txBody>
      </p:sp>
      <p:pic>
        <p:nvPicPr>
          <p:cNvPr id="38916" name="Picture 2" descr="U:\Pic\SPeerap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295400"/>
            <a:ext cx="1376362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ผศ.ดร.นิภา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ภณธ์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ศิริ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พล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Analogue and Microwave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Circuit Design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</a:p>
        </p:txBody>
      </p:sp>
      <p:pic>
        <p:nvPicPr>
          <p:cNvPr id="39940" name="Picture 2" descr="U:\Pic\SNipap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309688"/>
            <a:ext cx="1398587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อ.ดร.บุญศรี แก้วคำอ้าย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Systems and Control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</a:t>
            </a:r>
            <a:r>
              <a:rPr lang="th-TH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๔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0964" name="Picture 2" descr="U:\Pic\SBoons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1363663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แนวปฏิบัติทั่วไป</a:t>
            </a:r>
            <a:endParaRPr lang="th-TH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ห้าม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จอดรถบริเวณหน้าภาคฯ ให้จอดบริเวณลานหน้าโรง </a:t>
            </a:r>
            <a:br>
              <a:rPr lang="th-TH" smtClean="0">
                <a:latin typeface="TH Niramit AS" pitchFamily="2" charset="-34"/>
                <a:cs typeface="TH Niramit AS" pitchFamily="2" charset="-34"/>
              </a:rPr>
            </a:br>
            <a:r>
              <a:rPr lang="th-TH" smtClean="0">
                <a:latin typeface="TH Niramit AS" pitchFamily="2" charset="-34"/>
                <a:cs typeface="TH Niramit AS" pitchFamily="2" charset="-34"/>
              </a:rPr>
              <a:t> ประลองไฟฟ้าแรงสูง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ห้าม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นักศึกษาใช้</a:t>
            </a: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ลิฟท์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 ยกเว้นได้รับอนุญาต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 ช่วยกันรักษาทรัพยากรของโลก ร่วมกันประหยัดพลังงาน ใช้</a:t>
            </a:r>
            <a:br>
              <a:rPr lang="th-TH" smtClean="0">
                <a:latin typeface="TH Niramit AS" pitchFamily="2" charset="-34"/>
                <a:cs typeface="TH Niramit AS" pitchFamily="2" charset="-34"/>
              </a:rPr>
            </a:br>
            <a:r>
              <a:rPr lang="th-TH" smtClean="0">
                <a:latin typeface="TH Niramit AS" pitchFamily="2" charset="-34"/>
                <a:cs typeface="TH Niramit AS" pitchFamily="2" charset="-34"/>
              </a:rPr>
              <a:t> น้ำ ไฟฟ้า อย่างพอเพียง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 ห้าม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ดื่มสุราในสถานที่ราชการ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 ไม่ควรนำบุคคลที่ไม่เกี่ยวข้องมาใช้ทรัพยากรที่ภาคฯ จัดให้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 ทิ้งขยะให้เป็นระเบียบ และช่วยกันรักษาความสะอาด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อ.ดร.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อุกฤษฎ์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  มั่นคง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Photonic Device Technology and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Optical Communication Networks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-</a:t>
            </a: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</a:p>
        </p:txBody>
      </p:sp>
      <p:pic>
        <p:nvPicPr>
          <p:cNvPr id="41988" name="Picture 2" descr="U:\Pic\SUkr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295400"/>
            <a:ext cx="1350962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อ.ดร.คณิตพงศ์  เพ็งวัน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Electronic Systems and Design,</a:t>
            </a:r>
          </a:p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	Embedded System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-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</a:t>
            </a:r>
            <a:r>
              <a:rPr lang="th-TH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๔</a:t>
            </a:r>
            <a:endParaRPr lang="th-TH" dirty="0" smtClean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3012" name="Picture 2" descr="U:\Pic\SKanitp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301750"/>
            <a:ext cx="14605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</a:t>
            </a:r>
            <a:r>
              <a:rPr lang="th-TH" dirty="0" err="1" smtClean="0">
                <a:latin typeface="TH Niramit AS" pitchFamily="2" charset="-34"/>
                <a:cs typeface="TH Niramit AS" pitchFamily="2" charset="-34"/>
              </a:rPr>
              <a:t>ดร.ณฐ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พงศ์ สว่างเมือง 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Wireless Communications,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Mobile/Pervasive Computing, 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Wireless Network Security, and RF-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	Based Indoor Localization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-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</a:t>
            </a:r>
            <a:r>
              <a:rPr lang="th-TH" dirty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๔</a:t>
            </a:r>
            <a:endParaRPr lang="th-TH" dirty="0" smtClean="0">
              <a:solidFill>
                <a:srgbClr val="FFFF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4036" name="Picture 2" descr="U:\Pic\SNattap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1470025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อ.ดร.เกษมศักดิ์ อุทัยชนะ</a:t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Hybrid System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-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</a:p>
        </p:txBody>
      </p:sp>
      <p:pic>
        <p:nvPicPr>
          <p:cNvPr id="45060" name="Picture 2" descr="U:\Pic\SKaserms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1368425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อาจารย์ที่ปรึกษาโครงงาน</a:t>
            </a:r>
            <a:endParaRPr lang="th-TH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7391400" cy="4678363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20669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ชื่อ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– </a:t>
            </a: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นามสกุล	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อ.ดร.</a:t>
            </a:r>
            <a:r>
              <a:rPr lang="th-TH" dirty="0"/>
              <a:t>ยุทธนา ขำ</a:t>
            </a:r>
            <a:r>
              <a:rPr lang="th-TH" dirty="0" err="1" smtClean="0"/>
              <a:t>สุวรรณ์</a:t>
            </a: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/>
            </a:r>
            <a:br>
              <a:rPr lang="th-TH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ความสนใจ </a:t>
            </a:r>
            <a:r>
              <a:rPr lang="en-US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	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Power Electronic, Electric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drive 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/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                      applications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, Power converters for 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/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                      electric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machines including </a:t>
            </a: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multi-</a:t>
            </a:r>
            <a:br>
              <a:rPr lang="en-US" dirty="0" smtClean="0">
                <a:latin typeface="TH Niramit AS" pitchFamily="2" charset="-34"/>
                <a:cs typeface="TH Niramit AS" pitchFamily="2" charset="-34"/>
              </a:rPr>
            </a:br>
            <a:r>
              <a:rPr lang="en-US" dirty="0" smtClean="0">
                <a:latin typeface="TH Niramit AS" pitchFamily="2" charset="-34"/>
                <a:cs typeface="TH Niramit AS" pitchFamily="2" charset="-34"/>
              </a:rPr>
              <a:t>                       levels 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จำนวนนักศึกษา 	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-</a:t>
            </a:r>
            <a:endParaRPr lang="th-TH" dirty="0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>
              <a:buFontTx/>
              <a:buNone/>
              <a:tabLst>
                <a:tab pos="2422525" algn="l"/>
              </a:tabLst>
              <a:defRPr/>
            </a:pPr>
            <a:r>
              <a:rPr lang="th-TH" dirty="0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</a:rPr>
              <a:t>จำนวนที่รับเพิ่ม 	๔</a:t>
            </a:r>
          </a:p>
        </p:txBody>
      </p:sp>
      <p:pic>
        <p:nvPicPr>
          <p:cNvPr id="46084" name="Picture 3" descr="C:\Users\Kasin\Desktop\SYutt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309688"/>
            <a:ext cx="130968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คำถามจากผู้เข้าร่วมประชุม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แนวปฏิบัติทั่วไป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105400"/>
          </a:xfrm>
        </p:spPr>
        <p:txBody>
          <a:bodyPr/>
          <a:lstStyle/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 การเข้าชั้นเรียนนับเวลา ๘๐</a:t>
            </a:r>
            <a:r>
              <a:rPr lang="en-US" smtClean="0">
                <a:latin typeface="TH Niramit AS" pitchFamily="2" charset="-34"/>
                <a:cs typeface="TH Niramit AS" pitchFamily="2" charset="-34"/>
              </a:rPr>
              <a:t>% </a:t>
            </a:r>
            <a:endParaRPr lang="th-TH" smtClean="0">
              <a:latin typeface="TH Niramit AS" pitchFamily="2" charset="-34"/>
              <a:cs typeface="TH Niramit AS" pitchFamily="2" charset="-34"/>
            </a:endParaRP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 การแต่งกายให้สุภาพ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 ควรปิดมือถือระหว่างอยู่ในห้องเรียน 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 ช่วยกันดูแลความเรียบร้อยของห้องเรียน</a:t>
            </a:r>
          </a:p>
          <a:p>
            <a:pPr lvl="1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 กระดาน / ปากกาเขียนไวท์บอร์ด / แปรงลบ ฯลฯ</a:t>
            </a:r>
          </a:p>
          <a:p>
            <a:pPr lvl="1"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 ปิด ไฟฟ้า / พัดลม / แอร์ เมื่อไม่ใช้แล้ว</a:t>
            </a:r>
          </a:p>
          <a:p>
            <a:pPr eaLnBrk="1" hangingPunct="1"/>
            <a:r>
              <a:rPr lang="th-TH" smtClean="0">
                <a:latin typeface="TH Niramit AS" pitchFamily="2" charset="-34"/>
                <a:cs typeface="TH Niramit AS" pitchFamily="2" charset="-34"/>
              </a:rPr>
              <a:t> การแสดงความเคารพต่ออาจารย์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th-TH" dirty="0" smtClean="0">
                <a:latin typeface="TH Niramit AS" pitchFamily="2" charset="-34"/>
                <a:cs typeface="TH Niramit AS" pitchFamily="2" charset="-34"/>
              </a:rPr>
              <a:t>ใบอนุญาตประกอบวิชาชีพ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smtClean="0">
                <a:latin typeface="TH Niramit AS" pitchFamily="2" charset="-34"/>
                <a:cs typeface="TH Niramit AS" pitchFamily="2" charset="-34"/>
              </a:rPr>
              <a:t>รหัส ๕๒ เป็นรหัสสุดท้ายที่ใช้หลักสูตร วิศวกรรมไฟฟ้า ปี ๔๖</a:t>
            </a:r>
          </a:p>
          <a:p>
            <a:pPr eaLnBrk="1" hangingPunct="1">
              <a:lnSpc>
                <a:spcPct val="90000"/>
              </a:lnSpc>
            </a:pPr>
            <a:r>
              <a:rPr lang="th-TH" smtClean="0">
                <a:solidFill>
                  <a:srgbClr val="FFFF00"/>
                </a:solidFill>
                <a:latin typeface="TH Niramit AS" pitchFamily="2" charset="-34"/>
                <a:cs typeface="TH Niramit AS" pitchFamily="2" charset="-34"/>
                <a:hlinkClick r:id="rId2"/>
              </a:rPr>
              <a:t>เกณฑ์</a:t>
            </a:r>
            <a:r>
              <a:rPr lang="th-TH" smtClean="0">
                <a:latin typeface="TH Niramit AS" pitchFamily="2" charset="-34"/>
                <a:cs typeface="TH Niramit AS" pitchFamily="2" charset="-34"/>
              </a:rPr>
              <a:t>เพื่อขอใบอนุญาตประกอบวิชาชีพวิศวกรรมควบคุม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143000"/>
          <a:ext cx="8458200" cy="4878679"/>
        </p:xfrm>
        <a:graphic>
          <a:graphicData uri="http://schemas.openxmlformats.org/drawingml/2006/table">
            <a:tbl>
              <a:tblPr/>
              <a:tblGrid>
                <a:gridCol w="748692"/>
                <a:gridCol w="1639031"/>
                <a:gridCol w="6070477"/>
              </a:tblGrid>
              <a:tr h="375261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วิชาพื้นฐานวิทยาศาสตร์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526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1.1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คณิตศาสตร์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206161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Calculus for Engineering I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206162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Calculus for Engineering II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206261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Calculus for Engineering III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1.2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ฟิสิกส์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207105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 Physics for Engineering and Agro-Industry Student I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207106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 Physics for Engineering and Agro-Industry Student II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207115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 Physics Laboratory for Engineering and Agro-Industry Student I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207116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 Physics Laboratory for Engineering and Agro-Industry Student II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1.3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เคมี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203162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 General Chemistry for Engineering Student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261">
                <a:tc>
                  <a:txBody>
                    <a:bodyPr/>
                    <a:lstStyle/>
                    <a:p>
                      <a:pPr algn="r" fontAlgn="b"/>
                      <a:endParaRPr lang="th-TH" sz="24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203167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 General Chemistry  Laboratory for Engineering Students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990600"/>
          <a:ext cx="6477000" cy="5006979"/>
        </p:xfrm>
        <a:graphic>
          <a:graphicData uri="http://schemas.openxmlformats.org/drawingml/2006/table">
            <a:tbl>
              <a:tblPr/>
              <a:tblGrid>
                <a:gridCol w="573322"/>
                <a:gridCol w="1255114"/>
                <a:gridCol w="4648564"/>
              </a:tblGrid>
              <a:tr h="5563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วิชาพื้นฐาน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331"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259104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Engineering Drawing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331"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259107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Engineering Mechanics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331"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259103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Engineering Materials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331"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259201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Computer Programming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331"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252211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Electric Circuit 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331"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6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252235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Engineering Electronic Circuits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331"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7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252311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Electromagnetic Fields and Waves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6331">
                <a:tc>
                  <a:txBody>
                    <a:bodyPr/>
                    <a:lstStyle/>
                    <a:p>
                      <a:pPr algn="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8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252353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Control System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143000"/>
          <a:ext cx="7010400" cy="4972050"/>
        </p:xfrm>
        <a:graphic>
          <a:graphicData uri="http://schemas.openxmlformats.org/drawingml/2006/table">
            <a:tbl>
              <a:tblPr/>
              <a:tblGrid>
                <a:gridCol w="620538"/>
                <a:gridCol w="1358476"/>
                <a:gridCol w="5031386"/>
              </a:tblGrid>
              <a:tr h="1619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วิชาเฉพาะ ไฟฟ้ากำลัง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ก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252201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Electrical Measurements and Instruments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252223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Electrical Machines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endParaRPr lang="th-TH" sz="3200" b="0" i="0" u="none" strike="noStrike" dirty="0">
                        <a:solidFill>
                          <a:schemeClr val="tx1"/>
                        </a:solidFill>
                        <a:latin typeface="TH Niramit AS" pitchFamily="2" charset="-34"/>
                        <a:cs typeface="TH Niramit AS" pitchFamily="2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252321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Electrical Machines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ค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Electrical System Design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ง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Power Plant and Substation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จ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Power System Relaying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ฉ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Electrical Power System Analysis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ช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High Voltage Engineering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3200" b="0" i="0" u="none" strike="noStrike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252435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TH Niramit AS" pitchFamily="2" charset="-34"/>
                          <a:cs typeface="TH Niramit AS" pitchFamily="2" charset="-34"/>
                        </a:rPr>
                        <a:t>Power Electronics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0" y="2819400"/>
            <a:ext cx="21336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Select 4</a:t>
            </a:r>
            <a:endParaRPr lang="th-TH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00"/>
      </a:hlink>
      <a:folHlink>
        <a:srgbClr val="99CC00"/>
      </a:folHlink>
    </a:clrScheme>
    <a:fontScheme name="Default Design">
      <a:majorFont>
        <a:latin typeface="Browallia New"/>
        <a:ea typeface=""/>
        <a:cs typeface="Browallia New"/>
      </a:majorFont>
      <a:minorFont>
        <a:latin typeface="Browallia New"/>
        <a:ea typeface=""/>
        <a:cs typeface="Browallia New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1219</Words>
  <Application>Microsoft Office PowerPoint</Application>
  <PresentationFormat>นำเสนอทางหน้าจอ (4:3)</PresentationFormat>
  <Paragraphs>306</Paragraphs>
  <Slides>45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6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45</vt:i4>
      </vt:variant>
    </vt:vector>
  </HeadingPairs>
  <TitlesOfParts>
    <vt:vector size="52" baseType="lpstr">
      <vt:lpstr>Arial</vt:lpstr>
      <vt:lpstr>Angsana New</vt:lpstr>
      <vt:lpstr>Browallia New</vt:lpstr>
      <vt:lpstr>Calibri</vt:lpstr>
      <vt:lpstr>Cordia New</vt:lpstr>
      <vt:lpstr>TH Niramit AS</vt:lpstr>
      <vt:lpstr>Default Design</vt:lpstr>
      <vt:lpstr>การปฐมนิเทศนักศึกษาชั้นปีที่ ๔ และสูงกว่า </vt:lpstr>
      <vt:lpstr>วัตถุประสงค์</vt:lpstr>
      <vt:lpstr>แนวปฏิบัติทั่วไป</vt:lpstr>
      <vt:lpstr>แนวปฏิบัติทั่วไป</vt:lpstr>
      <vt:lpstr>แนวปฏิบัติทั่วไป</vt:lpstr>
      <vt:lpstr>ใบอนุญาตประกอบวิชาชีพ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คำถามจากผู้เข้าร่วมประชุม</vt:lpstr>
      <vt:lpstr>กระบวนวิชา ๒๕๒๔๙๓</vt:lpstr>
      <vt:lpstr>กระบวนวิชา ๒๕๒๔๙๓</vt:lpstr>
      <vt:lpstr>กำหนดการกระบวนวิชา ๒๕๒๔๙๓ (๑)</vt:lpstr>
      <vt:lpstr>งานนำเสนอ PowerPoint</vt:lpstr>
      <vt:lpstr>งานนำเสนอ PowerPoint</vt:lpstr>
      <vt:lpstr>Package โครงงาน</vt:lpstr>
      <vt:lpstr>คำถามจากผู้เข้าร่วมประชุม</vt:lpstr>
      <vt:lpstr>กระบวนวิชา ๒๕๒๓๙๐</vt:lpstr>
      <vt:lpstr>กำหนดการกระบวนวิชา ๒๕๒๓๙๐ (๑)</vt:lpstr>
      <vt:lpstr>กำหนดการกระบวนวิชา ๒๕๒๓๙๐ (๒)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อาจารย์ที่ปรึกษาโครงงาน</vt:lpstr>
      <vt:lpstr>คำถามจากผู้เข้าร่วมประชุม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Kasin</dc:creator>
  <cp:lastModifiedBy>Kasin</cp:lastModifiedBy>
  <cp:revision>184</cp:revision>
  <cp:lastPrinted>1601-01-01T00:00:00Z</cp:lastPrinted>
  <dcterms:created xsi:type="dcterms:W3CDTF">1601-01-01T00:00:00Z</dcterms:created>
  <dcterms:modified xsi:type="dcterms:W3CDTF">2012-10-26T02:19:34Z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