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8" r:id="rId3"/>
    <p:sldId id="269" r:id="rId4"/>
    <p:sldId id="295" r:id="rId5"/>
    <p:sldId id="294" r:id="rId6"/>
    <p:sldId id="268" r:id="rId7"/>
    <p:sldId id="270" r:id="rId8"/>
    <p:sldId id="267" r:id="rId9"/>
    <p:sldId id="272" r:id="rId10"/>
    <p:sldId id="259" r:id="rId11"/>
    <p:sldId id="283" r:id="rId12"/>
    <p:sldId id="266" r:id="rId13"/>
    <p:sldId id="299" r:id="rId14"/>
    <p:sldId id="273" r:id="rId15"/>
    <p:sldId id="277" r:id="rId16"/>
    <p:sldId id="278" r:id="rId17"/>
    <p:sldId id="279" r:id="rId18"/>
    <p:sldId id="297" r:id="rId19"/>
    <p:sldId id="298" r:id="rId20"/>
    <p:sldId id="300" r:id="rId21"/>
    <p:sldId id="296" r:id="rId22"/>
    <p:sldId id="284" r:id="rId23"/>
    <p:sldId id="291" r:id="rId24"/>
    <p:sldId id="293" r:id="rId25"/>
    <p:sldId id="290" r:id="rId26"/>
    <p:sldId id="287" r:id="rId27"/>
    <p:sldId id="288" r:id="rId28"/>
    <p:sldId id="289" r:id="rId29"/>
    <p:sldId id="286" r:id="rId30"/>
    <p:sldId id="301" r:id="rId3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2300E"/>
    <a:srgbClr val="04601C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84901-867E-4722-B586-5BB881CACE99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F2E993A-680F-460F-924F-5D78F4976208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87287A-2469-4953-9046-9E4C358DE444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977A3-AA1B-45E9-82C1-56AA19F8D651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30F01A-9A7F-40E6-B1A3-B9657314A2B0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947B33-1190-48BA-843F-AA1ED9234707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FFD6-3530-425E-A25E-1B10F818E4AE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856003-EE80-4FDB-8DC2-AEF7AFD8412F}" type="slidenum">
              <a:rPr lang="en-US" smtClean="0"/>
              <a:pPr/>
              <a:t>‹#›</a:t>
            </a:fld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EEE4B-9B9B-4A3E-9A56-CADACA2740D4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554736"/>
          </a:xfrm>
        </p:spPr>
        <p:txBody>
          <a:bodyPr/>
          <a:lstStyle>
            <a:lvl1pPr>
              <a:defRPr sz="3600"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rowallia New" pitchFamily="34" charset="-34"/>
                <a:cs typeface="Browallia New" pitchFamily="34" charset="-34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F61ED4-D91C-4B25-BCB7-7D26CFF02304}" type="slidenum">
              <a:rPr lang="en-US" smtClean="0"/>
              <a:pPr/>
              <a:t>‹#›</a:t>
            </a:fld>
            <a:endParaRPr lang="th-TH"/>
          </a:p>
        </p:txBody>
      </p:sp>
      <p:pic>
        <p:nvPicPr>
          <p:cNvPr id="6" name="Picture 5" descr="cmu-engineering-logo-ribbon-thai_0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2400" y="6044944"/>
            <a:ext cx="762000" cy="660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1EEE4B-9B9B-4A3E-9A56-CADACA2740D4}" type="slidenum">
              <a:rPr lang="en-US" smtClean="0"/>
              <a:pPr/>
              <a:t>‹#›</a:t>
            </a:fld>
            <a:endParaRPr lang="th-TH"/>
          </a:p>
        </p:txBody>
      </p:sp>
      <p:pic>
        <p:nvPicPr>
          <p:cNvPr id="5" name="Picture 4" descr="cmu-engineering-logo-ribbon-thai_0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2400" y="6044944"/>
            <a:ext cx="762000" cy="660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51D328-34AA-4436-9D08-AB04FA501107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554736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2887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4FDF5C9-5D25-4579-B4AE-7306742C1481}" type="slidenum">
              <a:rPr lang="en-US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2800" b="1" kern="1200" cap="none" spc="50" baseline="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.eng.cm.ac.th/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.eng.cm.ac.th/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600"/>
            <a:ext cx="7772400" cy="3422904"/>
          </a:xfrm>
        </p:spPr>
        <p:txBody>
          <a:bodyPr/>
          <a:lstStyle/>
          <a:p>
            <a:pPr algn="ctr"/>
            <a: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ภาควิชาวิศวกรรมไฟฟ้า</a:t>
            </a:r>
            <a:b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คณะวิศวกรรมศาสตร์ มหาวิทยาลัยเชียงใหม่</a:t>
            </a:r>
            <a: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ยินดีต้อนรับ</a:t>
            </a:r>
            <a:br>
              <a:rPr lang="th-TH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" name="Picture 1" descr="C:\Documents and Settings\sermsak.EENET\Desktop\CMU Logo\cmu-engineering-logo-ribbon-thai_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5200" y="533400"/>
            <a:ext cx="246089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Rot="1" noChangeArrowheads="1"/>
          </p:cNvSpPr>
          <p:nvPr/>
        </p:nvSpPr>
        <p:spPr bwMode="auto">
          <a:xfrm>
            <a:off x="304800" y="381000"/>
            <a:ext cx="586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ภาควิชาฯ 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เรียนการสอน 3 ระดับ 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ปริญญาปรัชญาดุษฎีบัณฑิต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ปริญญา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วิศวกรรมศาสตร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มหาบัณฑิต</a:t>
            </a:r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ปริญญา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วิศวกรรมศาสตร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บัณฑิต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4337" name="Picture 1" descr="\\Database\sermsak\MyDoc\doc\y05\EllistPresentationPicture\IMG_08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3048000"/>
            <a:ext cx="2667000" cy="222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\\Database\sermsak\MyDoc\doc\y05\EEShortCourses\DSC023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4953000"/>
            <a:ext cx="3840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\\Database\sermsak\MyDoc\doc\y05\Schneider\DSC023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00800" y="1693719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\\Database\sermsak\MyDoc\doc\y06\univ_initi@tive\DSC002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304800"/>
            <a:ext cx="2343151" cy="17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\\Database\sermsak\MyDoc\doc\y10\การอบรม\P12104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7400" y="3352800"/>
            <a:ext cx="2514600" cy="166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5" name="Picture 9" descr="http://eng.cmu.ac.th/website/news/images/news_20110404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71600" y="5029200"/>
            <a:ext cx="3733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7" name="Picture 11" descr="http://eng.cmu.ac.th/website/news/images/news_20100703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962400"/>
            <a:ext cx="31242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อาจารย์ประจำ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981200"/>
            <a:ext cx="7467600" cy="2895600"/>
            <a:chOff x="762000" y="1524000"/>
            <a:chExt cx="7467600" cy="2895600"/>
          </a:xfrm>
        </p:grpSpPr>
        <p:sp>
          <p:nvSpPr>
            <p:cNvPr id="7324" name="Rectangle 156"/>
            <p:cNvSpPr>
              <a:spLocks noChangeArrowheads="1"/>
            </p:cNvSpPr>
            <p:nvPr/>
          </p:nvSpPr>
          <p:spPr bwMode="auto">
            <a:xfrm>
              <a:off x="762000" y="1524000"/>
              <a:ext cx="7467600" cy="990600"/>
            </a:xfrm>
            <a:prstGeom prst="roundRect">
              <a:avLst>
                <a:gd name="adj" fmla="val 8559"/>
              </a:avLst>
            </a:prstGeom>
            <a:solidFill>
              <a:schemeClr val="tx2">
                <a:lumMod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Rectangle 156"/>
            <p:cNvSpPr>
              <a:spLocks noChangeArrowheads="1"/>
            </p:cNvSpPr>
            <p:nvPr/>
          </p:nvSpPr>
          <p:spPr bwMode="auto">
            <a:xfrm>
              <a:off x="762000" y="2514600"/>
              <a:ext cx="7467600" cy="1905000"/>
            </a:xfrm>
            <a:prstGeom prst="roundRect">
              <a:avLst>
                <a:gd name="adj" fmla="val 85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th-TH"/>
            </a:p>
          </p:txBody>
        </p:sp>
        <p:graphicFrame>
          <p:nvGraphicFramePr>
            <p:cNvPr id="92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762622"/>
                </p:ext>
              </p:extLst>
            </p:nvPr>
          </p:nvGraphicFramePr>
          <p:xfrm>
            <a:off x="990600" y="1593850"/>
            <a:ext cx="7112000" cy="2698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3" name="Worksheet" r:id="rId3" imgW="4227079" imgH="1578529" progId="Excel.Sheet.12">
                    <p:embed/>
                  </p:oleObj>
                </mc:Choice>
                <mc:Fallback>
                  <p:oleObj name="Worksheet" r:id="rId3" imgW="4227079" imgH="1578529" progId="Excel.Shee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93850"/>
                          <a:ext cx="7112000" cy="2698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967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305800" cy="1077218"/>
          </a:xfrm>
          <a:prstGeom prst="rect">
            <a:avLst/>
          </a:prstGeom>
          <a:noFill/>
          <a:ln>
            <a:headEnd/>
            <a:tailEnd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contourClr>
              <a:schemeClr val="dk1">
                <a:tint val="70000"/>
              </a:schemeClr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โครงสร้างหลักสูตร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วิศวกรรมศาสตร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บัณฑิต </a:t>
            </a:r>
            <a:b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สาขาวิชาวิศวกรรมไฟฟ้า (ปรับปรุง พ.ศ. 2558)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5922963" algn="r"/>
              </a:tabLst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หมวดวิชาศึกษาทั่วไป	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30 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หน่วยกิต</a:t>
            </a:r>
          </a:p>
          <a:p>
            <a:pPr>
              <a:tabLst>
                <a:tab pos="5922963" algn="r"/>
              </a:tabLst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หมวดวิชา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เฉพาะ	</a:t>
            </a:r>
            <a:r>
              <a:rPr lang="th-TH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ไม่น้อยกว่า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109 หน่วยกิต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tabLst>
                <a:tab pos="5922963" algn="r"/>
              </a:tabLst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วิชาแกน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34 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หน่วยกิต</a:t>
            </a:r>
          </a:p>
          <a:p>
            <a:pPr>
              <a:tabLst>
                <a:tab pos="5922963" algn="r"/>
              </a:tabLst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 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วิชาเอก	 </a:t>
            </a:r>
            <a:r>
              <a:rPr lang="th-TH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ไม่น้อยกว่า 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75 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หน่วยกิต</a:t>
            </a:r>
          </a:p>
          <a:p>
            <a:pPr>
              <a:tabLst>
                <a:tab pos="5922963" algn="r"/>
              </a:tabLst>
            </a:pPr>
            <a:r>
              <a:rPr lang="th-TH" sz="32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หมวดวิชาเลือกเสรี	</a:t>
            </a:r>
            <a:r>
              <a:rPr lang="th-TH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6 </a:t>
            </a:r>
            <a:r>
              <a:rPr lang="th-TH" sz="3200" b="1" u="sn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หน่วยกิต</a:t>
            </a:r>
          </a:p>
          <a:p>
            <a:pPr>
              <a:tabLst>
                <a:tab pos="5922963" algn="r"/>
              </a:tabLst>
            </a:pPr>
            <a:r>
              <a:rPr lang="th-TH" sz="3200" b="1" u="db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รวม 	 </a:t>
            </a:r>
            <a:r>
              <a:rPr lang="th-TH" sz="2000" b="1" u="db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ไม่น้อยกว่า </a:t>
            </a:r>
            <a:r>
              <a:rPr lang="th-TH" sz="3200" b="1" u="dbl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145 </a:t>
            </a:r>
            <a:r>
              <a:rPr lang="th-TH" sz="3200" b="1" u="dbl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หน่วยกิต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3206" y="2743200"/>
            <a:ext cx="244634" cy="859314"/>
            <a:chOff x="1523206" y="2743200"/>
            <a:chExt cx="244634" cy="859314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093946" y="3172460"/>
              <a:ext cx="85931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524000" y="3581400"/>
              <a:ext cx="228600" cy="158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539240" y="3093720"/>
              <a:ext cx="228600" cy="1588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60377"/>
              </p:ext>
            </p:extLst>
          </p:nvPr>
        </p:nvGraphicFramePr>
        <p:xfrm>
          <a:off x="685800" y="609600"/>
          <a:ext cx="8026400" cy="538787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06600"/>
                <a:gridCol w="2006600"/>
                <a:gridCol w="2006600"/>
                <a:gridCol w="2006600"/>
              </a:tblGrid>
              <a:tr h="3941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year</a:t>
                      </a:r>
                      <a:r>
                        <a:rPr lang="th-TH" sz="2800" baseline="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(58)</a:t>
                      </a:r>
                      <a:endParaRPr lang="th-TH" sz="2800" dirty="0">
                        <a:solidFill>
                          <a:srgbClr val="FFFF00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nd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year</a:t>
                      </a:r>
                      <a:r>
                        <a:rPr lang="th-TH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(59)</a:t>
                      </a:r>
                      <a:endParaRPr lang="th-TH" sz="2800" dirty="0">
                        <a:solidFill>
                          <a:srgbClr val="FFFF00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rd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year</a:t>
                      </a:r>
                      <a:r>
                        <a:rPr lang="th-TH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(60)</a:t>
                      </a:r>
                      <a:endParaRPr lang="th-TH" sz="2800" dirty="0">
                        <a:solidFill>
                          <a:srgbClr val="FFFF00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r>
                        <a:rPr lang="en-US" sz="2800" baseline="300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th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year</a:t>
                      </a:r>
                      <a:r>
                        <a:rPr lang="th-TH" sz="2800" dirty="0" smtClean="0">
                          <a:solidFill>
                            <a:srgbClr val="FFFF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(61)</a:t>
                      </a:r>
                      <a:endParaRPr lang="th-TH" sz="2800" dirty="0">
                        <a:solidFill>
                          <a:srgbClr val="FFFF00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1090594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Basic Engineering</a:t>
                      </a:r>
                    </a:p>
                    <a:p>
                      <a:pPr algn="ctr"/>
                      <a:endParaRPr lang="en-US" sz="18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ENGL</a:t>
                      </a: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101</a:t>
                      </a:r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/102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Math</a:t>
                      </a: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161/162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PHYS 105/106+Lab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CHEM162+Lab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Workshop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Drawing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Static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Material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General </a:t>
                      </a:r>
                      <a:r>
                        <a:rPr lang="en-US" sz="2000" baseline="0" dirty="0" err="1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Edu</a:t>
                      </a:r>
                      <a:endParaRPr lang="en-US" sz="2000" baseline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Basic EE</a:t>
                      </a:r>
                    </a:p>
                    <a:p>
                      <a:pPr algn="ctr"/>
                      <a:endParaRPr lang="en-US" sz="16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ENGL 201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Comp Pro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MATH 261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201/ 210/ 211/ 212/ 222/ 232/ 235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311/ 317/ 331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Power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ENGL 225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301/ 320/ 322/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325/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330/ 353/ 363/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423/ 428/ 429/ 435/</a:t>
                      </a:r>
                      <a:endParaRPr lang="th-TH" sz="2000" kern="1200" dirty="0" smtClean="0">
                        <a:solidFill>
                          <a:schemeClr val="dk1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32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Project</a:t>
                      </a:r>
                      <a:endParaRPr lang="th-TH" sz="32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4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421/ 427</a:t>
                      </a:r>
                      <a:endParaRPr lang="th-TH" sz="2000" kern="1200" dirty="0" smtClean="0">
                        <a:solidFill>
                          <a:schemeClr val="dk1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31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Cooperative</a:t>
                      </a:r>
                      <a:endParaRPr lang="th-TH" sz="32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en-US" sz="14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421/ 427</a:t>
                      </a:r>
                      <a:endParaRPr lang="th-TH" sz="2000" kern="1200" dirty="0" smtClean="0">
                        <a:solidFill>
                          <a:schemeClr val="dk1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9059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Commu</a:t>
                      </a:r>
                      <a:r>
                        <a:rPr lang="en-US" sz="32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ENGL 225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301/ 330/ 342/ 353/ 363/ 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402/ 403/ 440/ 444/</a:t>
                      </a:r>
                      <a:endParaRPr lang="th-TH" sz="3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Project</a:t>
                      </a:r>
                    </a:p>
                    <a:p>
                      <a:pPr algn="ctr"/>
                      <a:endParaRPr lang="en-US" sz="120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401/ 442/ 443</a:t>
                      </a:r>
                      <a:endParaRPr lang="th-TH" sz="2000" kern="1200" dirty="0" smtClean="0">
                        <a:solidFill>
                          <a:schemeClr val="dk1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931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Cooperative</a:t>
                      </a:r>
                    </a:p>
                    <a:p>
                      <a:pPr algn="ctr"/>
                      <a:endParaRPr lang="en-US" sz="1050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401/ 442/ 443</a:t>
                      </a:r>
                      <a:endParaRPr lang="th-TH" sz="3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32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76800" y="1219200"/>
            <a:ext cx="3352800" cy="1600200"/>
          </a:xfrm>
          <a:prstGeom prst="roundRect">
            <a:avLst>
              <a:gd name="adj" fmla="val 629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9360" y="4511040"/>
            <a:ext cx="3124200" cy="990600"/>
          </a:xfrm>
          <a:prstGeom prst="roundRect">
            <a:avLst>
              <a:gd name="adj" fmla="val 629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2768600"/>
            <a:ext cx="3124200" cy="1600200"/>
          </a:xfrm>
          <a:prstGeom prst="roundRect">
            <a:avLst>
              <a:gd name="adj" fmla="val 629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1219200"/>
            <a:ext cx="3124200" cy="1371600"/>
          </a:xfrm>
          <a:prstGeom prst="roundRect">
            <a:avLst>
              <a:gd name="adj" fmla="val 629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กระบวนวิชาเทียบ</a:t>
            </a:r>
            <a:endParaRPr lang="th-TH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86158"/>
              </p:ext>
            </p:extLst>
          </p:nvPr>
        </p:nvGraphicFramePr>
        <p:xfrm>
          <a:off x="5029200" y="1295400"/>
          <a:ext cx="33131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Worksheet" r:id="rId3" imgW="3312377" imgH="1429509" progId="Excel.Sheet.12">
                  <p:embed/>
                </p:oleObj>
              </mc:Choice>
              <mc:Fallback>
                <p:oleObj name="Worksheet" r:id="rId3" imgW="3312377" imgH="1429509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95400"/>
                        <a:ext cx="3313113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65082"/>
              </p:ext>
            </p:extLst>
          </p:nvPr>
        </p:nvGraphicFramePr>
        <p:xfrm>
          <a:off x="1402080" y="1407160"/>
          <a:ext cx="2765425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Worksheet" r:id="rId5" imgW="2766132" imgH="3909822" progId="Excel.Sheet.12">
                  <p:embed/>
                </p:oleObj>
              </mc:Choice>
              <mc:Fallback>
                <p:oleObj name="Worksheet" r:id="rId5" imgW="2766132" imgH="3909822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" y="1407160"/>
                        <a:ext cx="2765425" cy="391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sermsak.EENET\Desktop\Untitled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5534026" cy="3743325"/>
          </a:xfrm>
          <a:prstGeom prst="roundRect">
            <a:avLst>
              <a:gd name="adj" fmla="val 31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วิชา</a:t>
            </a:r>
            <a:r>
              <a:rPr lang="th-TH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พื้นฐานในภาควิชาฯ</a:t>
            </a:r>
            <a:endParaRPr lang="th-TH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สาขาไฟฟ้า</a:t>
            </a:r>
            <a:r>
              <a:rPr lang="th-TH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กำลัง</a:t>
            </a:r>
            <a:endParaRPr lang="th-TH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2466" name="Picture 2" descr="C:\Documents and Settings\sermsak.EENET\Desktop\Untitled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44" y="1575955"/>
            <a:ext cx="3861956" cy="3762375"/>
          </a:xfrm>
          <a:prstGeom prst="roundRect">
            <a:avLst>
              <a:gd name="adj" fmla="val 37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467" name="Picture 3" descr="C:\Documents and Settings\sermsak.EENET\Desktop\Untitled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89809"/>
            <a:ext cx="4254211" cy="3743325"/>
          </a:xfrm>
          <a:prstGeom prst="roundRect">
            <a:avLst>
              <a:gd name="adj" fmla="val 27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600200"/>
            <a:ext cx="6858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สาขาไฟฟ้าสื่อสาร</a:t>
            </a:r>
            <a:endParaRPr lang="th-TH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3490" name="Picture 2" descr="C:\Documents and Settings\sermsak.EENET\Desktop\Untitled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914776" cy="3667125"/>
          </a:xfrm>
          <a:prstGeom prst="roundRect">
            <a:avLst>
              <a:gd name="adj" fmla="val 33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1" name="Picture 3" descr="C:\Documents and Settings\sermsak.EENET\Desktop\Untitled-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914775" cy="3667125"/>
          </a:xfrm>
          <a:prstGeom prst="roundRect">
            <a:avLst>
              <a:gd name="adj" fmla="val 19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Kasin\Desktop\STharad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76" y="4426800"/>
            <a:ext cx="723000" cy="90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09962"/>
            <a:ext cx="693834" cy="902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702129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การแยกสายการเรียน (ชั้นปีที่ ๓)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529239"/>
            <a:ext cx="71641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ให้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นักศึกษาเลือกสายวิชาใน ๑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เดือนก่อนสิ้นสุด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</a:t>
            </a:r>
            <a:b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การศึกษา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ในปี ๒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ภาควิชาฯ 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จะนำข้อมูลมาพิจารณากำหนดจำนวนนักศึกษาในสายวิชาไฟฟ้ากำลังและไฟฟ้าสื่อสาร (ภาคปกติ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คัดเลือกนักศึกษาในแต่ละสายวิชา จะพิจารณาจาก</a:t>
            </a:r>
          </a:p>
          <a:p>
            <a:pPr marL="914400" lvl="1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ไม่ได้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รับอักษรลำดับขั้น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U, W, F</a:t>
            </a:r>
          </a:p>
          <a:p>
            <a:pPr marL="914400" lvl="1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ผล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การเรียนกระบวนวิชาที่กำหนดให้เรียนถึง ปี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๒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02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การแยกสายการเรียน (ชั้นปีที่ ๓)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00200"/>
            <a:ext cx="71641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นักศึกษา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ภาคพิเศษ สามารถเลือกสายวิชาได้เลย</a:t>
            </a: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นักศึกษา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สามารถขอย้ายสายวิชาได้ โดยนักศึกษาต้องมีผลการเรียนทุกวิชาในสาขาปลายทางไม่ต่ำกว่า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C 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และคิดเป็นผลการเรียนวิชาหลัก (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major) 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เฉลี่ยไม่ต่ำกวา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๒.๕ 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และไม่เกินชั้นปีที่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๓</a:t>
            </a: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ภาควิชาฯ จะจัดกิจกรรมเพื่อส่งเสริมความรู้และความเข้าใจของนักศึกษาในการเลือกสาขาในแต่ละภาคการศึกษา ซึ่งนักศึกษาทุกคนต้องเข้าร่วม  โดยมีผลต่อการเลือกสาขาการเรียนด้วย</a:t>
            </a:r>
          </a:p>
          <a:p>
            <a:pPr algn="thaiDist">
              <a:spcBef>
                <a:spcPct val="50000"/>
              </a:spcBef>
            </a:pP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32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Rot="1" noChangeArrowheads="1"/>
          </p:cNvSpPr>
          <p:nvPr/>
        </p:nvSpPr>
        <p:spPr bwMode="auto">
          <a:xfrm>
            <a:off x="381000" y="609601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ภาควิชาวิศวกรรมไฟฟ้า คณะวิศวกรรมศาสตร์ มหาวิทยาลัยเชียงใหม่ ก่อตั้งเมื่อ พ.ศ. 2518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เริ่มรับนักศึกษาระดับปริญญา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ตรีใน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พ.ศ. 2518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เริ่มรับนักศึกษาระดับปริญญา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โทใน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พ.ศ. 2534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เริ่มรับนักศึกษาระดับปริญญา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เอกใน</a:t>
            </a:r>
            <a:r>
              <a:rPr lang="th-TH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ปี พ.ศ. 2543</a:t>
            </a:r>
            <a:endParaRPr lang="th-TH" sz="3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endParaRPr lang="th-TH" sz="11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pic>
        <p:nvPicPr>
          <p:cNvPr id="4102" name="Picture 6" descr="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468276"/>
            <a:ext cx="3544888" cy="308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สห</a:t>
            </a: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กิจศึกษา (ชั้นปีที่ ๔ ภาคเรียน ๑)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00200"/>
            <a:ext cx="7164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spcBef>
                <a:spcPts val="0"/>
              </a:spcBef>
              <a:buFontTx/>
              <a:buChar char="-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ไม่ใช่ทุกคน จะสามารถเลือก</a:t>
            </a:r>
            <a:r>
              <a:rPr lang="th-TH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แผนสห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ได้</a:t>
            </a: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วิชา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ฯ จะประสานงานบริษัทเพื่อกำหนดจำนวน </a:t>
            </a:r>
          </a:p>
          <a:p>
            <a:pPr marL="457200" indent="-457200" algn="thaiDist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นักศึกษาที่จะ</a:t>
            </a:r>
            <a:r>
              <a:rPr lang="th-TH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ไปสห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กิจศึกษา ต้องผ่านความเห็นชอบจากภาควิชาฯ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36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6825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บุคคลกรของภาควิชาฯ ที่ควรรู้จัก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3276600" y="1295400"/>
            <a:ext cx="4419600" cy="15240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513015" y="1560493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หัวหน้าภาควิชาวิศวกรรมไฟฟ้า</a:t>
            </a:r>
            <a:b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รศ.ดร. เสริมศักดิ์   เอื้อตรงจิตต์</a:t>
            </a:r>
          </a:p>
        </p:txBody>
      </p:sp>
      <p:sp>
        <p:nvSpPr>
          <p:cNvPr id="11" name="Rectangle 156"/>
          <p:cNvSpPr>
            <a:spLocks noChangeArrowheads="1"/>
          </p:cNvSpPr>
          <p:nvPr/>
        </p:nvSpPr>
        <p:spPr bwMode="auto">
          <a:xfrm>
            <a:off x="1242286" y="1308015"/>
            <a:ext cx="1410857" cy="1524000"/>
          </a:xfrm>
          <a:prstGeom prst="roundRect">
            <a:avLst>
              <a:gd name="adj" fmla="val 8559"/>
            </a:avLst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76" y="1417743"/>
            <a:ext cx="1003369" cy="1304899"/>
          </a:xfrm>
          <a:prstGeom prst="rect">
            <a:avLst/>
          </a:prstGeom>
        </p:spPr>
      </p:pic>
      <p:sp>
        <p:nvSpPr>
          <p:cNvPr id="24" name="Rectangle 156"/>
          <p:cNvSpPr>
            <a:spLocks noChangeArrowheads="1"/>
          </p:cNvSpPr>
          <p:nvPr/>
        </p:nvSpPr>
        <p:spPr bwMode="auto">
          <a:xfrm>
            <a:off x="1256143" y="2971800"/>
            <a:ext cx="1410857" cy="1524000"/>
          </a:xfrm>
          <a:prstGeom prst="roundRect">
            <a:avLst>
              <a:gd name="adj" fmla="val 8559"/>
            </a:avLst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7" name="Rectangle 156"/>
          <p:cNvSpPr>
            <a:spLocks noChangeArrowheads="1"/>
          </p:cNvSpPr>
          <p:nvPr/>
        </p:nvSpPr>
        <p:spPr bwMode="auto">
          <a:xfrm>
            <a:off x="1242285" y="4648200"/>
            <a:ext cx="1410857" cy="1524000"/>
          </a:xfrm>
          <a:prstGeom prst="roundRect">
            <a:avLst>
              <a:gd name="adj" fmla="val 8559"/>
            </a:avLst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0" y="3076576"/>
            <a:ext cx="1003369" cy="1327063"/>
          </a:xfrm>
          <a:prstGeom prst="rect">
            <a:avLst/>
          </a:prstGeom>
        </p:spPr>
      </p:pic>
      <p:sp>
        <p:nvSpPr>
          <p:cNvPr id="30" name="Rectangle 156"/>
          <p:cNvSpPr>
            <a:spLocks noChangeArrowheads="1"/>
          </p:cNvSpPr>
          <p:nvPr/>
        </p:nvSpPr>
        <p:spPr bwMode="auto">
          <a:xfrm>
            <a:off x="3276600" y="2974646"/>
            <a:ext cx="4419600" cy="15240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สี่เหลี่ยมผืนผ้า 1"/>
          <p:cNvSpPr/>
          <p:nvPr/>
        </p:nvSpPr>
        <p:spPr>
          <a:xfrm>
            <a:off x="3513015" y="3239739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จนท. บริการงานทั่วไป</a:t>
            </a:r>
          </a:p>
          <a:p>
            <a:pPr>
              <a:spcBef>
                <a:spcPts val="0"/>
              </a:spcBef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คุณปัฐมการต์ ระเบ็ง (พี่กุ้ง)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2" name="Rectangle 156"/>
          <p:cNvSpPr>
            <a:spLocks noChangeArrowheads="1"/>
          </p:cNvSpPr>
          <p:nvPr/>
        </p:nvSpPr>
        <p:spPr bwMode="auto">
          <a:xfrm>
            <a:off x="3290277" y="4677508"/>
            <a:ext cx="4419600" cy="15240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33" name="สี่เหลี่ยมผืนผ้า 1"/>
          <p:cNvSpPr/>
          <p:nvPr/>
        </p:nvSpPr>
        <p:spPr>
          <a:xfrm>
            <a:off x="3526692" y="4942601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จนท. บริการงาน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ทั่วไป</a:t>
            </a:r>
          </a:p>
          <a:p>
            <a:pPr>
              <a:spcBef>
                <a:spcPts val="0"/>
              </a:spcBef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คุณอุไรวรรณ ไชยถา (พี่อิ๋ม)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61" y="4831581"/>
            <a:ext cx="983620" cy="12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6"/>
          <p:cNvSpPr>
            <a:spLocks noChangeArrowheads="1"/>
          </p:cNvSpPr>
          <p:nvPr/>
        </p:nvSpPr>
        <p:spPr bwMode="auto">
          <a:xfrm>
            <a:off x="756806" y="2743200"/>
            <a:ext cx="7467600" cy="1371600"/>
          </a:xfrm>
          <a:prstGeom prst="roundRect">
            <a:avLst>
              <a:gd name="adj" fmla="val 8559"/>
            </a:avLst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อาจารย์ที่ปรึกษานักศึกษาชั้นปีที่ ๑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Rectangle 156"/>
          <p:cNvSpPr>
            <a:spLocks noChangeArrowheads="1"/>
          </p:cNvSpPr>
          <p:nvPr/>
        </p:nvSpPr>
        <p:spPr bwMode="auto">
          <a:xfrm>
            <a:off x="762668" y="1230174"/>
            <a:ext cx="7467600" cy="1371600"/>
          </a:xfrm>
          <a:prstGeom prst="roundRect">
            <a:avLst>
              <a:gd name="adj" fmla="val 8559"/>
            </a:avLst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1329059" y="4256547"/>
            <a:ext cx="7467600" cy="2514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pic>
        <p:nvPicPr>
          <p:cNvPr id="62468" name="Picture 4" descr="C:\Users\Kasin\Desktop\SYutt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92" y="1340192"/>
            <a:ext cx="857349" cy="11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95400" y="4572000"/>
            <a:ext cx="7164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อาจารย์ที่ปรึกษาคือปัจจัยสำคัญต่อความสำเร็จและคุณภาพของนักศึกษา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เพื่อให้คำปรึกษาในด้านการเรียนโดยมีจุดประสงค์หลักให้นักศึกษาทุกคนจบการศึกษาภายในเวลา ๔ ปี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457" y="1339570"/>
            <a:ext cx="918249" cy="1193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94" y="1352057"/>
            <a:ext cx="914400" cy="1189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84" y="1349877"/>
            <a:ext cx="914863" cy="1189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78" y="2831267"/>
            <a:ext cx="912878" cy="1186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6" y="1335549"/>
            <a:ext cx="915184" cy="1189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4983" y="2823132"/>
            <a:ext cx="914400" cy="1188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10" y="2823132"/>
            <a:ext cx="909893" cy="1183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14" y="2823132"/>
            <a:ext cx="814486" cy="11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อาจารย์ที่ปรึกษานักศึกษาชั้นปีที่ ๑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529239"/>
            <a:ext cx="71641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การพ้นสภาพนักศึกษา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เรียนมาแล้วครบสองภาคการศึกษาปกติ ยังมีค่าลำดับขั้นสะสมเฉลี่ยทั้งหมด ไม่ถึง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๑.๕๐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เรียนมาแล้วครบสี่ภาคการศึกษาปกติ ยังมีค่าลำดับขั้นสะสมเฉลี่ยทั้งหมด ไม่ถึง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๑.๗๕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เมื่อเรียนมาแล้วครบสี่ภาค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การศึกษาขึ้นไป ยัง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มีค่าลำดับขั้นสะสมเฉลี่ยทั้งหมด ไม่ถึง ๑.๗๕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ติดต่อกันถึงสองภาคการศึกษาปกติ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อาจารย์ที่ปรึกษานักศึกษาชั้นปีที่ ๑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31752"/>
            <a:ext cx="71641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การจบการศึกษา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ค่าลำดับ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ขั้นสะสม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เฉลี่ยตลอดหลักสูตร ไม่น้อยกว่า ๒.๐๐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ค่าลำดับขั้นสะสม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เฉลี่ยในกระบวนวิชาที่กำหนดเป็นวิชาเอก 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ไม่น้อยกว่า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๒.๐๐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อนุญาตให้ลงเรียนเฉพาะกระบวนวิชาตามหลักสูตรเท่านั้น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การลงวิชานอกเหนือหลักสูตรต้องเข้าพบอาจารย์เท่านั้น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4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อาจารย์ที่ปรึกษานักศึกษาชั้นปีที่ ๑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76400"/>
            <a:ext cx="71641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เรียนให้ได้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C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ขึ้นไปแล้วจะไร้ปัญหาใด ๆ 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การถอนกระบวนวิชา (ขอ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W)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ควรปรึกษาอาจารย์ที่ปรึกษาก่อน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การเรียนพิเศษไม่สามารถช่วยการเรียนของเราได้ในระยะยาว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ภาคอื่นทำอย่างนั้นได้  ภาคเราก็ทำได้เช่นกัน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? 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36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ช่องทางของข่าวสา</a:t>
            </a: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76400"/>
            <a:ext cx="71641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ภาควิชาวิศวกรรมไฟฟ้า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www.ee.eng.cmu.ac.th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คณะวิศวกรรมศาสตร์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www.eng.cmu.ac.th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มหาวิทยาลัยเชียงใหม่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www.cmu.ac.th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66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ช่องทางของข่าวสาร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76400"/>
            <a:ext cx="71641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สำนักทะเบียนและประมวลผล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www.reg.cmu.ac.th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สำนักหอสมุด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library.cmu.ac.th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สำนักบริการเทคโนโลยี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itsc.cmu.ac.th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4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ช่องทางของข่าวสาร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76400"/>
            <a:ext cx="71641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www.facebook.com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ค้นหาคำว่า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EE58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เบอร์โทรศัพท์ติดต่อ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0-5394-4140 (เวลาราชการเท่านั้น)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เบอร์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Fax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0-5322-1485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2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9812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Q &amp; A</a:t>
            </a:r>
            <a:endParaRPr lang="en-US" sz="11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6800" y="1066800"/>
            <a:ext cx="7162800" cy="4495800"/>
            <a:chOff x="1143000" y="381000"/>
            <a:chExt cx="7162800" cy="4495800"/>
          </a:xfrm>
        </p:grpSpPr>
        <p:pic>
          <p:nvPicPr>
            <p:cNvPr id="10" name="Picture 4" descr="depe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381000"/>
              <a:ext cx="7162800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114800" y="1524000"/>
              <a:ext cx="2743200" cy="3124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0" y="1524000"/>
              <a:ext cx="2667000" cy="160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24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ข้อมูลห้องสำหรับพบ อ. ที่ปรึกษา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750507" y="1447800"/>
            <a:ext cx="7467600" cy="4419600"/>
          </a:xfrm>
          <a:prstGeom prst="roundRect">
            <a:avLst>
              <a:gd name="adj" fmla="val 855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37800" y="1676400"/>
            <a:ext cx="71641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อ. ปารเมศ อ. กัมปนาท อ. เอกชัย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EE16-209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อ. ธนะพงษ์ อ. ธราดล อ.ยศนัย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EE16-211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อ. พีรพนธ์  อ. นิภาภณธ์ อ. ยุทธนา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1">
              <a:spcBef>
                <a:spcPct val="50000"/>
              </a:spcBef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-	Slope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ภาควิชาฯ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21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381000" y="609601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โรงประลองไฟฟ้าแรงสูง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endParaRPr lang="th-TH" sz="3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628650" lvl="1">
              <a:lnSpc>
                <a:spcPct val="80000"/>
              </a:lnSpc>
              <a:spcBef>
                <a:spcPct val="20000"/>
              </a:spcBef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- ห้อง 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Slope 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endParaRPr lang="th-TH" sz="11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4367960" cy="3262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"/>
            <a:ext cx="4038600" cy="30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381000" y="609601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สำนักงานภาควิชา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endParaRPr lang="th-TH" sz="3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				</a:t>
            </a: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				</a:t>
            </a: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- ใช้ในการติดต่อเรื่องต่างๆ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endParaRPr lang="th-TH" sz="11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71450">
              <a:lnSpc>
                <a:spcPct val="80000"/>
              </a:lnSpc>
              <a:spcBef>
                <a:spcPct val="20000"/>
              </a:spcBef>
            </a:pPr>
            <a:r>
              <a:rPr lang="th-TH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2" y="1371600"/>
            <a:ext cx="4007338" cy="299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29052" cy="31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SC0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33400"/>
            <a:ext cx="4648200" cy="38726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 fov="3300000">
              <a:rot lat="487347" lon="2067641" rev="125486"/>
            </a:camera>
            <a:lightRig rig="balanced" dir="t"/>
          </a:scene3d>
        </p:spPr>
      </p:pic>
      <p:pic>
        <p:nvPicPr>
          <p:cNvPr id="14343" name="Picture 7" descr="DSC0001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4267200"/>
            <a:ext cx="2808288" cy="210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DSC000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2133600"/>
            <a:ext cx="2808288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7" name="Picture 11" descr="DSC000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419600"/>
            <a:ext cx="2808288" cy="210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>
            <a:spLocks noRot="1" noChangeArrowheads="1"/>
          </p:cNvSpPr>
          <p:nvPr/>
        </p:nvSpPr>
        <p:spPr bwMode="auto">
          <a:xfrm>
            <a:off x="190500" y="9906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ห้องเรียนพร้อมโสตทัศนูปกรณ์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Y:\Sangdaun\AjSerm\New Folder\P12207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4146902"/>
            <a:ext cx="2926091" cy="2310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127000"/>
          </a:effectLst>
          <a:scene3d>
            <a:camera prst="perspectiveContrastingLeftFacing">
              <a:rot lat="844874" lon="337006" rev="2147725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390" name="Rectangle 6"/>
          <p:cNvSpPr>
            <a:spLocks noRot="1" noChangeArrowheads="1"/>
          </p:cNvSpPr>
          <p:nvPr/>
        </p:nvSpPr>
        <p:spPr bwMode="auto">
          <a:xfrm>
            <a:off x="685800" y="5334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th-TH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ระบบสารสนเทศและอินเทอร์เน็ตไร้สาย</a:t>
            </a:r>
            <a:endParaRPr lang="th-TH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313" name="Picture 1" descr="Y:\Sangdaun\AjSerm\New Folder\P12207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057400"/>
            <a:ext cx="3276600" cy="208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Y:\Sangdaun\AjSerm\New Folder\P12207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1143000"/>
            <a:ext cx="3886200" cy="209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Y:\Sangdaun\AjSerm\New Folder\P12207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90800" y="4267200"/>
            <a:ext cx="2188638" cy="2306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5" name="Picture 1" descr="Y:\Sangdaun\AjSerm\New Folder\P12208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81400" y="2971800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 descr="Y:\Sangdaun\AjSerm\New Folder\P12208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62000" y="4800600"/>
            <a:ext cx="1767600" cy="13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990600"/>
            <a:ext cx="6781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ห้องปฏิบัติการทดลอง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ห้องปฏิบัติการไฟฟ้า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พื้นฐาน</a:t>
            </a:r>
          </a:p>
          <a:p>
            <a:pPr>
              <a:buFont typeface="Wingdings" pitchFamily="2" charset="2"/>
              <a:buChar char="Ø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ห้องปฏิบัติการจักรกลไฟฟ้า</a:t>
            </a:r>
          </a:p>
          <a:p>
            <a:pPr>
              <a:buFont typeface="Wingdings" pitchFamily="2" charset="2"/>
              <a:buChar char="Ø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ห้องปฏิบัติการระบบควบคุม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ห้องปฏิบัติการอิเล็กทรอนิกส์และไมโครโพรเซสเซอร์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ห้องปฏิบัติการไฟฟ้าแรงสูง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ห้องปฏิบัติการระบบสื่อสาร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317" name="Picture 5" descr="DSC0002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304800"/>
            <a:ext cx="2058988" cy="154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DSC00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29400" y="762000"/>
            <a:ext cx="2058988" cy="154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DSC000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81" y="3810000"/>
            <a:ext cx="2287507" cy="171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DSC0000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0" y="2286000"/>
            <a:ext cx="2058988" cy="154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IMG_02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09800" y="4915581"/>
            <a:ext cx="2362200" cy="176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1" descr="\\Database\sermsak\MyDoc\doc\EECurriculum\photo_of_lab\P1000038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800600"/>
            <a:ext cx="2209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76200"/>
            <a:ext cx="670560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SzPct val="80000"/>
              <a:buFont typeface="Wingdings" pitchFamily="2" charset="2"/>
              <a:buChar char="Ø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ห้อง</a:t>
            </a: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วิจัยระบบฝังตัว</a:t>
            </a:r>
            <a:endParaRPr lang="th-TH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SzPct val="80000"/>
              <a:buFont typeface="Wingdings" pitchFamily="2" charset="2"/>
              <a:buChar char="Ø"/>
            </a:pPr>
            <a:r>
              <a:rPr lang="th-TH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ห้องวิจัยด้านเส้นใยนำแสง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ห้องวิจัยด้านวงจรและระบบความถี่สูง</a:t>
            </a: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ห้องวิจัยด้านความฉลาดเชิงคำนวณ</a:t>
            </a: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ห้องวิจัยวงจรอิเล็กทรอนิกส์และระบบ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itchFamily="2" charset="2"/>
              <a:buChar char="Ø"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ห้องวิจัยการออกแบบวงจรด้วยระบบคอมพิวเตอร์</a:t>
            </a: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ห้องวิจัยระบบควบคุม</a:t>
            </a: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ห้องวิจัยอิเล็กทรอนิกส์กำลัง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ห้องวิจัยไฟฟ้าแรงสูง</a:t>
            </a:r>
          </a:p>
          <a:p>
            <a:pPr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ห้องวิจัยด้านไฟฟ้ากำลัง</a:t>
            </a:r>
            <a:endParaRPr lang="th-TH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3794" name="Picture 9" descr="Y:\Sangdaun\Picture LAB EE\ห้องวิจัยไฟเบอร์ออฟติก อ.อุกฤษฎ์\IMG_537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33400"/>
            <a:ext cx="2895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10" descr="Y:\Sangdaun\Picture LAB EE\ห้องวิจัยทางด้านไมโครเวฟ อ.นิ\IMG_6092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2949446"/>
            <a:ext cx="2667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12" descr="Y:\Sangdaun\Picture LAB EE\ห้องวิจัย อ.นิพนธ์\IMG_6128-Edit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419600"/>
            <a:ext cx="2895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8" descr="Y:\Sangdaun\Picture LAB EE\ห้องวิจัยไฟเบอร์ออฟติก อ.อุกฤษฎ์\IMG_5368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2240" y="4724400"/>
            <a:ext cx="2895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14" descr="Y:\Sangdaun\Picture LAB EE\ห้องวิจัยของ อ.เก่ง อ.บุญศรี\IMG_6066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876800"/>
            <a:ext cx="2438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820</TotalTime>
  <Words>849</Words>
  <Application>Microsoft Office PowerPoint</Application>
  <PresentationFormat>On-screen Show (4:3)</PresentationFormat>
  <Paragraphs>166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Angsana New</vt:lpstr>
      <vt:lpstr>Arial</vt:lpstr>
      <vt:lpstr>Browallia New</vt:lpstr>
      <vt:lpstr>Consolas</vt:lpstr>
      <vt:lpstr>Corbel</vt:lpstr>
      <vt:lpstr>DilleniaUPC</vt:lpstr>
      <vt:lpstr>TH Baijam</vt:lpstr>
      <vt:lpstr>TH Niramit AS</vt:lpstr>
      <vt:lpstr>Wingdings</vt:lpstr>
      <vt:lpstr>Wingdings 2</vt:lpstr>
      <vt:lpstr>Wingdings 3</vt:lpstr>
      <vt:lpstr>Metro</vt:lpstr>
      <vt:lpstr>Worksheet</vt:lpstr>
      <vt:lpstr>ภาควิชาวิศวกรรมไฟฟ้า คณะวิศวกรรมศาสตร์ มหาวิทยาลัยเชียงใหม่  ยินดีต้อนรับ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กระบวนวิชาเทียบ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of Engineering, CMU.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</dc:creator>
  <cp:lastModifiedBy>Eagle of CANDLE</cp:lastModifiedBy>
  <cp:revision>170</cp:revision>
  <dcterms:created xsi:type="dcterms:W3CDTF">2004-11-30T08:20:36Z</dcterms:created>
  <dcterms:modified xsi:type="dcterms:W3CDTF">2015-07-28T03:21:14Z</dcterms:modified>
</cp:coreProperties>
</file>